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Lato"/>
      <p:regular r:id="rId20"/>
      <p:bold r:id="rId21"/>
      <p:italic r:id="rId22"/>
      <p:boldItalic r:id="rId23"/>
    </p:embeddedFont>
    <p:embeddedFont>
      <p:font typeface="Raleway Light"/>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22" Type="http://schemas.openxmlformats.org/officeDocument/2006/relationships/font" Target="fonts/Lato-italic.fntdata"/><Relationship Id="rId21" Type="http://schemas.openxmlformats.org/officeDocument/2006/relationships/font" Target="fonts/Lato-bold.fntdata"/><Relationship Id="rId24" Type="http://schemas.openxmlformats.org/officeDocument/2006/relationships/font" Target="fonts/RalewayLight-regular.fntdata"/><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Light-italic.fntdata"/><Relationship Id="rId25" Type="http://schemas.openxmlformats.org/officeDocument/2006/relationships/font" Target="fonts/RalewayLight-bold.fntdata"/><Relationship Id="rId27" Type="http://schemas.openxmlformats.org/officeDocument/2006/relationships/font" Target="fonts/RalewayLight-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jpg>
</file>

<file path=ppt/media/image10.png>
</file>

<file path=ppt/media/image2.jpg>
</file>

<file path=ppt/media/image3.jpg>
</file>

<file path=ppt/media/image4.png>
</file>

<file path=ppt/media/image5.jp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Shane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Will</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Shane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Shane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19f9374a0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19f9374a0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Francis</a:t>
            </a:r>
            <a:endParaRPr/>
          </a:p>
          <a:p>
            <a:pPr indent="0" lvl="0" marL="0" rtl="0" algn="l">
              <a:spcBef>
                <a:spcPts val="0"/>
              </a:spcBef>
              <a:spcAft>
                <a:spcPts val="0"/>
              </a:spcAft>
              <a:buNone/>
            </a:pPr>
            <a:r>
              <a:t/>
            </a:r>
            <a:endParaRPr/>
          </a:p>
          <a:p>
            <a:pPr indent="0" lvl="0" marL="0" rtl="0" algn="l">
              <a:lnSpc>
                <a:spcPct val="150000"/>
              </a:lnSpc>
              <a:spcBef>
                <a:spcPts val="0"/>
              </a:spcBef>
              <a:spcAft>
                <a:spcPts val="0"/>
              </a:spcAft>
              <a:buNone/>
            </a:pPr>
            <a:r>
              <a:rPr lang="en-GB" sz="1200">
                <a:solidFill>
                  <a:srgbClr val="595959"/>
                </a:solidFill>
                <a:latin typeface="Lato"/>
                <a:ea typeface="Lato"/>
                <a:cs typeface="Lato"/>
                <a:sym typeface="Lato"/>
              </a:rPr>
              <a:t>GOAL: build a recommender based on this dataset to provide new or experienced consumers with a wine selection tool based on knowledge, content, and case criteria (wine qualities).</a:t>
            </a:r>
            <a:endParaRPr sz="1200">
              <a:solidFill>
                <a:srgbClr val="595959"/>
              </a:solidFill>
              <a:latin typeface="Lato"/>
              <a:ea typeface="Lato"/>
              <a:cs typeface="Lato"/>
              <a:sym typeface="Lato"/>
            </a:endParaRPr>
          </a:p>
          <a:p>
            <a:pPr indent="0" lvl="0" marL="0" rtl="0" algn="l">
              <a:lnSpc>
                <a:spcPct val="150000"/>
              </a:lnSpc>
              <a:spcBef>
                <a:spcPts val="1600"/>
              </a:spcBef>
              <a:spcAft>
                <a:spcPts val="0"/>
              </a:spcAft>
              <a:buNone/>
            </a:pPr>
            <a:r>
              <a:rPr lang="en-GB" sz="1200">
                <a:solidFill>
                  <a:srgbClr val="595959"/>
                </a:solidFill>
                <a:latin typeface="Lato"/>
                <a:ea typeface="Lato"/>
                <a:cs typeface="Lato"/>
                <a:sym typeface="Lato"/>
              </a:rPr>
              <a:t>Knowledge based - receive wine quality inputs from the user on what they know they like. Recommender system would then output the wines that match that profile. </a:t>
            </a:r>
            <a:endParaRPr sz="1200">
              <a:solidFill>
                <a:srgbClr val="595959"/>
              </a:solidFill>
              <a:latin typeface="Lato"/>
              <a:ea typeface="Lato"/>
              <a:cs typeface="Lato"/>
              <a:sym typeface="Lato"/>
            </a:endParaRPr>
          </a:p>
          <a:p>
            <a:pPr indent="0" lvl="0" marL="0" rtl="0" algn="l">
              <a:lnSpc>
                <a:spcPct val="150000"/>
              </a:lnSpc>
              <a:spcBef>
                <a:spcPts val="1600"/>
              </a:spcBef>
              <a:spcAft>
                <a:spcPts val="0"/>
              </a:spcAft>
              <a:buNone/>
            </a:pPr>
            <a:r>
              <a:rPr lang="en-GB" sz="1200">
                <a:solidFill>
                  <a:srgbClr val="595959"/>
                </a:solidFill>
                <a:latin typeface="Lato"/>
                <a:ea typeface="Lato"/>
                <a:cs typeface="Lato"/>
                <a:sym typeface="Lato"/>
              </a:rPr>
              <a:t>Content based - leverage the dataset to help predict the scores of un-reviewed wines and determine a “target” user</a:t>
            </a:r>
            <a:endParaRPr sz="1200">
              <a:solidFill>
                <a:srgbClr val="595959"/>
              </a:solidFill>
              <a:latin typeface="Lato"/>
              <a:ea typeface="Lato"/>
              <a:cs typeface="Lato"/>
              <a:sym typeface="Lato"/>
            </a:endParaRPr>
          </a:p>
          <a:p>
            <a:pPr indent="0" lvl="0" marL="0" rtl="0" algn="l">
              <a:lnSpc>
                <a:spcPct val="150000"/>
              </a:lnSpc>
              <a:spcBef>
                <a:spcPts val="1600"/>
              </a:spcBef>
              <a:spcAft>
                <a:spcPts val="0"/>
              </a:spcAft>
              <a:buNone/>
            </a:pPr>
            <a:r>
              <a:rPr lang="en-GB" sz="1200">
                <a:solidFill>
                  <a:srgbClr val="595959"/>
                </a:solidFill>
                <a:latin typeface="Lato"/>
                <a:ea typeface="Lato"/>
                <a:cs typeface="Lato"/>
                <a:sym typeface="Lato"/>
              </a:rPr>
              <a:t>Cased based - take an input wine name/ID and provide a similar list of wines to try based on the qualities of that wine. </a:t>
            </a:r>
            <a:endParaRPr sz="1200">
              <a:solidFill>
                <a:srgbClr val="595959"/>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Allie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Allie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8252dc4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8252dc4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chemeClr val="dk1"/>
                </a:solidFill>
              </a:rPr>
              <a:t>Will</a:t>
            </a:r>
            <a:endParaRPr sz="1000">
              <a:solidFill>
                <a:schemeClr val="dk1"/>
              </a:solidFill>
            </a:endParaRPr>
          </a:p>
          <a:p>
            <a:pPr indent="0" lvl="0" marL="0" rtl="0" algn="l">
              <a:spcBef>
                <a:spcPts val="0"/>
              </a:spcBef>
              <a:spcAft>
                <a:spcPts val="0"/>
              </a:spcAft>
              <a:buNone/>
            </a:pPr>
            <a:r>
              <a:rPr lang="en-GB" sz="1000">
                <a:solidFill>
                  <a:schemeClr val="dk1"/>
                </a:solidFill>
              </a:rPr>
              <a:t>All group members are online students with different schedules and some of us in different time zones, so we ran into some minor scheduling conflicts in the beginning. After coordination, we’ve decided that the main </a:t>
            </a:r>
            <a:r>
              <a:rPr lang="en-GB" sz="1000">
                <a:solidFill>
                  <a:schemeClr val="dk1"/>
                </a:solidFill>
              </a:rPr>
              <a:t>platform</a:t>
            </a:r>
            <a:r>
              <a:rPr lang="en-GB" sz="1000">
                <a:solidFill>
                  <a:schemeClr val="dk1"/>
                </a:solidFill>
              </a:rPr>
              <a:t> of our communication to be discord. </a:t>
            </a:r>
            <a:endParaRPr sz="1000">
              <a:solidFill>
                <a:schemeClr val="dk1"/>
              </a:solidFill>
            </a:endParaRPr>
          </a:p>
          <a:p>
            <a:pPr indent="0" lvl="0" marL="0" rtl="0" algn="l">
              <a:spcBef>
                <a:spcPts val="0"/>
              </a:spcBef>
              <a:spcAft>
                <a:spcPts val="0"/>
              </a:spcAft>
              <a:buNone/>
            </a:pPr>
            <a:r>
              <a:rPr lang="en-GB" sz="1000">
                <a:solidFill>
                  <a:schemeClr val="dk1"/>
                </a:solidFill>
              </a:rPr>
              <a:t>Additionally, </a:t>
            </a:r>
            <a:r>
              <a:rPr lang="en-GB" sz="1000">
                <a:solidFill>
                  <a:schemeClr val="dk1"/>
                </a:solidFill>
              </a:rPr>
              <a:t>A mutual meeting time on Monday Evenings has been set to meet weekly to discuss previous week’s deliverables as well as the plan for the upcoming week.</a:t>
            </a:r>
            <a:endParaRPr sz="10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Will</a:t>
            </a:r>
            <a:endParaRPr/>
          </a:p>
          <a:p>
            <a:pPr indent="0" lvl="0" marL="0" rtl="0" algn="l">
              <a:spcBef>
                <a:spcPts val="0"/>
              </a:spcBef>
              <a:spcAft>
                <a:spcPts val="0"/>
              </a:spcAft>
              <a:buNone/>
            </a:pPr>
            <a:r>
              <a:rPr lang="en-GB"/>
              <a:t>Another issue that we anticipated was that three out of four team members do not have experience building recommender systems. One team member has taken a recommender systems course here at drexel previously and was able to build one throughout the course. However, the other 3 members are fairly new to recommender systems. To try to remedy this potential issue, the other 3 team members will research about </a:t>
            </a:r>
            <a:r>
              <a:rPr lang="en-GB">
                <a:solidFill>
                  <a:schemeClr val="dk1"/>
                </a:solidFill>
              </a:rPr>
              <a:t>recommender systems on their own and receive guidance from the one team member that has knowledge on it. Although we’re not too concerned about this issue since we realized that we have a diverse team with a variety of different skillsets that can compliment and help each other.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Wine Recommender System</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Group 8 - SAFW</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DSCI 591</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Wine Recommender System</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Group 8 - SAFW</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DSCI 591</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7950" y="10757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Wine Recommender System</a:t>
            </a:r>
            <a:endParaRPr b="0" i="1" sz="4600">
              <a:latin typeface="Raleway Light"/>
              <a:ea typeface="Raleway Light"/>
              <a:cs typeface="Raleway Light"/>
              <a:sym typeface="Raleway Light"/>
            </a:endParaRPr>
          </a:p>
        </p:txBody>
      </p:sp>
      <p:sp>
        <p:nvSpPr>
          <p:cNvPr id="177" name="Google Shape;177;p18"/>
          <p:cNvSpPr txBox="1"/>
          <p:nvPr>
            <p:ph idx="1" type="subTitle"/>
          </p:nvPr>
        </p:nvSpPr>
        <p:spPr>
          <a:xfrm>
            <a:off x="684777" y="2740450"/>
            <a:ext cx="7688100" cy="541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400"/>
              <a:t>Team Name: G8 - SAFW</a:t>
            </a:r>
            <a:endParaRPr b="1" sz="1400"/>
          </a:p>
          <a:p>
            <a:pPr indent="0" lvl="0" marL="0" rtl="0" algn="l">
              <a:lnSpc>
                <a:spcPct val="150000"/>
              </a:lnSpc>
              <a:spcBef>
                <a:spcPts val="0"/>
              </a:spcBef>
              <a:spcAft>
                <a:spcPts val="0"/>
              </a:spcAft>
              <a:buNone/>
            </a:pPr>
            <a:r>
              <a:rPr lang="en-GB" sz="1400"/>
              <a:t>Team Members: Shane Nelson, Allie Schneider, Francis Villamater, Will Wu</a:t>
            </a:r>
            <a:endParaRPr sz="1400"/>
          </a:p>
        </p:txBody>
      </p:sp>
      <p:sp>
        <p:nvSpPr>
          <p:cNvPr id="178" name="Google Shape;178;p18"/>
          <p:cNvSpPr txBox="1"/>
          <p:nvPr/>
        </p:nvSpPr>
        <p:spPr>
          <a:xfrm>
            <a:off x="3783600" y="510175"/>
            <a:ext cx="5360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800">
                <a:solidFill>
                  <a:schemeClr val="accent1"/>
                </a:solidFill>
                <a:latin typeface="Raleway Light"/>
                <a:ea typeface="Raleway Light"/>
                <a:cs typeface="Raleway Light"/>
                <a:sym typeface="Raleway Light"/>
              </a:rPr>
              <a:t>Data Science Capstone Project: Launch Report</a:t>
            </a:r>
            <a:endParaRPr>
              <a:latin typeface="Lato"/>
              <a:ea typeface="Lato"/>
              <a:cs typeface="Lato"/>
              <a:sym typeface="Lato"/>
            </a:endParaRPr>
          </a:p>
        </p:txBody>
      </p:sp>
      <p:sp>
        <p:nvSpPr>
          <p:cNvPr id="179" name="Google Shape;179;p1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7"/>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
        <p:nvSpPr>
          <p:cNvPr id="268" name="Google Shape;268;p2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3" name="Shape 183"/>
        <p:cNvGrpSpPr/>
        <p:nvPr/>
      </p:nvGrpSpPr>
      <p:grpSpPr>
        <a:xfrm>
          <a:off x="0" y="0"/>
          <a:ext cx="0" cy="0"/>
          <a:chOff x="0" y="0"/>
          <a:chExt cx="0" cy="0"/>
        </a:xfrm>
      </p:grpSpPr>
      <p:sp>
        <p:nvSpPr>
          <p:cNvPr id="184" name="Google Shape;184;p19"/>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Contents</a:t>
            </a:r>
            <a:r>
              <a:rPr lang="en-GB"/>
              <a:t>:</a:t>
            </a:r>
            <a:endParaRPr/>
          </a:p>
        </p:txBody>
      </p:sp>
      <p:sp>
        <p:nvSpPr>
          <p:cNvPr id="185" name="Google Shape;185;p19"/>
          <p:cNvSpPr txBox="1"/>
          <p:nvPr/>
        </p:nvSpPr>
        <p:spPr>
          <a:xfrm>
            <a:off x="1308150" y="1989225"/>
            <a:ext cx="3737400" cy="1454700"/>
          </a:xfrm>
          <a:prstGeom prst="rect">
            <a:avLst/>
          </a:prstGeom>
          <a:noFill/>
          <a:ln>
            <a:noFill/>
          </a:ln>
        </p:spPr>
        <p:txBody>
          <a:bodyPr anchorCtr="0" anchor="ctr" bIns="91425" lIns="91425" spcFirstLastPara="1" rIns="91425" wrap="square" tIns="91425">
            <a:noAutofit/>
          </a:bodyPr>
          <a:lstStyle/>
          <a:p>
            <a:pPr indent="-190500" lvl="0" marL="269999" rtl="0" algn="l">
              <a:lnSpc>
                <a:spcPct val="150000"/>
              </a:lnSpc>
              <a:spcBef>
                <a:spcPts val="0"/>
              </a:spcBef>
              <a:spcAft>
                <a:spcPts val="0"/>
              </a:spcAft>
              <a:buClr>
                <a:srgbClr val="FFFFFF"/>
              </a:buClr>
              <a:buSzPts val="1500"/>
              <a:buFont typeface="Raleway"/>
              <a:buChar char="●"/>
            </a:pPr>
            <a:r>
              <a:rPr i="1" lang="en-GB" sz="1500">
                <a:solidFill>
                  <a:srgbClr val="FFFFFF"/>
                </a:solidFill>
                <a:latin typeface="Raleway"/>
                <a:ea typeface="Raleway"/>
                <a:cs typeface="Raleway"/>
                <a:sym typeface="Raleway"/>
              </a:rPr>
              <a:t>Introduction</a:t>
            </a:r>
            <a:endParaRPr i="1" sz="1500">
              <a:solidFill>
                <a:srgbClr val="FFFFFF"/>
              </a:solidFill>
              <a:latin typeface="Raleway"/>
              <a:ea typeface="Raleway"/>
              <a:cs typeface="Raleway"/>
              <a:sym typeface="Raleway"/>
            </a:endParaRPr>
          </a:p>
          <a:p>
            <a:pPr indent="-190500" lvl="0" marL="269999" rtl="0" algn="l">
              <a:lnSpc>
                <a:spcPct val="150000"/>
              </a:lnSpc>
              <a:spcBef>
                <a:spcPts val="0"/>
              </a:spcBef>
              <a:spcAft>
                <a:spcPts val="0"/>
              </a:spcAft>
              <a:buClr>
                <a:srgbClr val="FFFFFF"/>
              </a:buClr>
              <a:buSzPts val="1500"/>
              <a:buFont typeface="Raleway"/>
              <a:buChar char="●"/>
            </a:pPr>
            <a:r>
              <a:rPr i="1" lang="en-GB" sz="1500">
                <a:solidFill>
                  <a:srgbClr val="FFFFFF"/>
                </a:solidFill>
                <a:latin typeface="Raleway"/>
                <a:ea typeface="Raleway"/>
                <a:cs typeface="Raleway"/>
                <a:sym typeface="Raleway"/>
              </a:rPr>
              <a:t>The Dataset</a:t>
            </a:r>
            <a:endParaRPr i="1" sz="1500">
              <a:solidFill>
                <a:srgbClr val="FFFFFF"/>
              </a:solidFill>
              <a:latin typeface="Raleway"/>
              <a:ea typeface="Raleway"/>
              <a:cs typeface="Raleway"/>
              <a:sym typeface="Raleway"/>
            </a:endParaRPr>
          </a:p>
          <a:p>
            <a:pPr indent="-190500" lvl="0" marL="269999" rtl="0" algn="l">
              <a:lnSpc>
                <a:spcPct val="150000"/>
              </a:lnSpc>
              <a:spcBef>
                <a:spcPts val="0"/>
              </a:spcBef>
              <a:spcAft>
                <a:spcPts val="0"/>
              </a:spcAft>
              <a:buClr>
                <a:srgbClr val="FFFFFF"/>
              </a:buClr>
              <a:buSzPts val="1500"/>
              <a:buFont typeface="Raleway"/>
              <a:buChar char="●"/>
            </a:pPr>
            <a:r>
              <a:rPr i="1" lang="en-GB" sz="1500">
                <a:solidFill>
                  <a:srgbClr val="FFFFFF"/>
                </a:solidFill>
                <a:latin typeface="Raleway"/>
                <a:ea typeface="Raleway"/>
                <a:cs typeface="Raleway"/>
                <a:sym typeface="Raleway"/>
              </a:rPr>
              <a:t>Highlighted Features</a:t>
            </a:r>
            <a:endParaRPr i="1" sz="1500">
              <a:solidFill>
                <a:srgbClr val="FFFFFF"/>
              </a:solidFill>
              <a:latin typeface="Raleway"/>
              <a:ea typeface="Raleway"/>
              <a:cs typeface="Raleway"/>
              <a:sym typeface="Raleway"/>
            </a:endParaRPr>
          </a:p>
          <a:p>
            <a:pPr indent="-190500" lvl="0" marL="269999" rtl="0" algn="l">
              <a:lnSpc>
                <a:spcPct val="150000"/>
              </a:lnSpc>
              <a:spcBef>
                <a:spcPts val="0"/>
              </a:spcBef>
              <a:spcAft>
                <a:spcPts val="0"/>
              </a:spcAft>
              <a:buClr>
                <a:srgbClr val="FFFFFF"/>
              </a:buClr>
              <a:buSzPts val="1500"/>
              <a:buFont typeface="Raleway"/>
              <a:buChar char="●"/>
            </a:pPr>
            <a:r>
              <a:rPr i="1" lang="en-GB" sz="1500">
                <a:solidFill>
                  <a:srgbClr val="FFFFFF"/>
                </a:solidFill>
                <a:latin typeface="Raleway"/>
                <a:ea typeface="Raleway"/>
                <a:cs typeface="Raleway"/>
                <a:sym typeface="Raleway"/>
              </a:rPr>
              <a:t>Sponsor or Proxy Users</a:t>
            </a:r>
            <a:endParaRPr i="1" sz="1500">
              <a:solidFill>
                <a:srgbClr val="FFFFFF"/>
              </a:solidFill>
              <a:latin typeface="Raleway"/>
              <a:ea typeface="Raleway"/>
              <a:cs typeface="Raleway"/>
              <a:sym typeface="Raleway"/>
            </a:endParaRPr>
          </a:p>
        </p:txBody>
      </p:sp>
      <p:sp>
        <p:nvSpPr>
          <p:cNvPr id="186" name="Google Shape;186;p19"/>
          <p:cNvSpPr txBox="1"/>
          <p:nvPr/>
        </p:nvSpPr>
        <p:spPr>
          <a:xfrm>
            <a:off x="4572000" y="1989225"/>
            <a:ext cx="3593100" cy="1454700"/>
          </a:xfrm>
          <a:prstGeom prst="rect">
            <a:avLst/>
          </a:prstGeom>
          <a:noFill/>
          <a:ln>
            <a:noFill/>
          </a:ln>
        </p:spPr>
        <p:txBody>
          <a:bodyPr anchorCtr="0" anchor="t" bIns="91425" lIns="91425" spcFirstLastPara="1" rIns="91425" wrap="square" tIns="91425">
            <a:spAutoFit/>
          </a:bodyPr>
          <a:lstStyle/>
          <a:p>
            <a:pPr indent="-230249" lvl="0" marL="314999" rtl="0" algn="l">
              <a:lnSpc>
                <a:spcPct val="150000"/>
              </a:lnSpc>
              <a:spcBef>
                <a:spcPts val="0"/>
              </a:spcBef>
              <a:spcAft>
                <a:spcPts val="0"/>
              </a:spcAft>
              <a:buClr>
                <a:schemeClr val="lt1"/>
              </a:buClr>
              <a:buSzPts val="1500"/>
              <a:buFont typeface="Raleway"/>
              <a:buChar char="●"/>
            </a:pPr>
            <a:r>
              <a:rPr i="1" lang="en-GB" sz="1500">
                <a:solidFill>
                  <a:schemeClr val="lt1"/>
                </a:solidFill>
                <a:latin typeface="Raleway"/>
                <a:ea typeface="Raleway"/>
                <a:cs typeface="Raleway"/>
                <a:sym typeface="Raleway"/>
              </a:rPr>
              <a:t>Anticipated Project Issues</a:t>
            </a:r>
            <a:endParaRPr i="1" sz="1500">
              <a:solidFill>
                <a:schemeClr val="lt1"/>
              </a:solidFill>
              <a:latin typeface="Raleway"/>
              <a:ea typeface="Raleway"/>
              <a:cs typeface="Raleway"/>
              <a:sym typeface="Raleway"/>
            </a:endParaRPr>
          </a:p>
          <a:p>
            <a:pPr indent="-190500" lvl="0" marL="269999" rtl="0" algn="l">
              <a:lnSpc>
                <a:spcPct val="150000"/>
              </a:lnSpc>
              <a:spcBef>
                <a:spcPts val="0"/>
              </a:spcBef>
              <a:spcAft>
                <a:spcPts val="0"/>
              </a:spcAft>
              <a:buClr>
                <a:schemeClr val="lt1"/>
              </a:buClr>
              <a:buSzPts val="1500"/>
              <a:buFont typeface="Raleway"/>
              <a:buChar char="●"/>
            </a:pPr>
            <a:r>
              <a:rPr i="1" lang="en-GB" sz="1500">
                <a:solidFill>
                  <a:schemeClr val="lt1"/>
                </a:solidFill>
                <a:latin typeface="Raleway"/>
                <a:ea typeface="Raleway"/>
                <a:cs typeface="Raleway"/>
                <a:sym typeface="Raleway"/>
              </a:rPr>
              <a:t>Team Communication and Collaboration</a:t>
            </a:r>
            <a:endParaRPr i="1" sz="1500">
              <a:solidFill>
                <a:schemeClr val="lt1"/>
              </a:solidFill>
              <a:latin typeface="Raleway"/>
              <a:ea typeface="Raleway"/>
              <a:cs typeface="Raleway"/>
              <a:sym typeface="Raleway"/>
            </a:endParaRPr>
          </a:p>
          <a:p>
            <a:pPr indent="-190500" lvl="0" marL="269999" rtl="0" algn="l">
              <a:lnSpc>
                <a:spcPct val="150000"/>
              </a:lnSpc>
              <a:spcBef>
                <a:spcPts val="0"/>
              </a:spcBef>
              <a:spcAft>
                <a:spcPts val="0"/>
              </a:spcAft>
              <a:buClr>
                <a:schemeClr val="lt1"/>
              </a:buClr>
              <a:buSzPts val="1500"/>
              <a:buFont typeface="Raleway"/>
              <a:buChar char="●"/>
            </a:pPr>
            <a:r>
              <a:rPr i="1" lang="en-GB" sz="1500">
                <a:solidFill>
                  <a:schemeClr val="lt1"/>
                </a:solidFill>
                <a:latin typeface="Raleway"/>
                <a:ea typeface="Raleway"/>
                <a:cs typeface="Raleway"/>
                <a:sym typeface="Raleway"/>
              </a:rPr>
              <a:t>Anticipated Team Issues</a:t>
            </a:r>
            <a:endParaRPr i="1" sz="1500">
              <a:solidFill>
                <a:schemeClr val="lt1"/>
              </a:solidFill>
              <a:latin typeface="Raleway"/>
              <a:ea typeface="Raleway"/>
              <a:cs typeface="Raleway"/>
              <a:sym typeface="Raleway"/>
            </a:endParaRPr>
          </a:p>
        </p:txBody>
      </p:sp>
      <p:sp>
        <p:nvSpPr>
          <p:cNvPr id="187" name="Google Shape;187;p1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193" name="Google Shape;193;p20"/>
          <p:cNvSpPr txBox="1"/>
          <p:nvPr>
            <p:ph idx="1" type="body"/>
          </p:nvPr>
        </p:nvSpPr>
        <p:spPr>
          <a:xfrm>
            <a:off x="1024225" y="1853850"/>
            <a:ext cx="7394100" cy="1551900"/>
          </a:xfrm>
          <a:prstGeom prst="rect">
            <a:avLst/>
          </a:prstGeom>
        </p:spPr>
        <p:txBody>
          <a:bodyPr anchorCtr="0" anchor="t" bIns="91425" lIns="91425" spcFirstLastPara="1" rIns="91425" wrap="square" tIns="91425">
            <a:noAutofit/>
          </a:bodyPr>
          <a:lstStyle/>
          <a:p>
            <a:pPr indent="-171450" lvl="0" marL="179999" rtl="0" algn="l">
              <a:lnSpc>
                <a:spcPct val="150000"/>
              </a:lnSpc>
              <a:spcBef>
                <a:spcPts val="0"/>
              </a:spcBef>
              <a:spcAft>
                <a:spcPts val="0"/>
              </a:spcAft>
              <a:buSzPts val="1200"/>
              <a:buChar char="●"/>
            </a:pPr>
            <a:r>
              <a:rPr lang="en-GB" sz="1200"/>
              <a:t>Wine is one of the most popularly consumed alcoholic beverages worldwide</a:t>
            </a:r>
            <a:endParaRPr sz="1200"/>
          </a:p>
          <a:p>
            <a:pPr indent="-171450" lvl="0" marL="179999" rtl="0" algn="l">
              <a:lnSpc>
                <a:spcPct val="150000"/>
              </a:lnSpc>
              <a:spcBef>
                <a:spcPts val="0"/>
              </a:spcBef>
              <a:spcAft>
                <a:spcPts val="0"/>
              </a:spcAft>
              <a:buSzPts val="1200"/>
              <a:buChar char="●"/>
            </a:pPr>
            <a:r>
              <a:rPr lang="en-GB" sz="1200"/>
              <a:t>All team members are average consumers, motivated to aid other wine drinkers in exploring new wines</a:t>
            </a:r>
            <a:endParaRPr sz="1200"/>
          </a:p>
          <a:p>
            <a:pPr indent="-171450" lvl="0" marL="179999" rtl="0" algn="l">
              <a:lnSpc>
                <a:spcPct val="150000"/>
              </a:lnSpc>
              <a:spcBef>
                <a:spcPts val="0"/>
              </a:spcBef>
              <a:spcAft>
                <a:spcPts val="0"/>
              </a:spcAft>
              <a:buSzPts val="1200"/>
              <a:buChar char="●"/>
            </a:pPr>
            <a:r>
              <a:rPr lang="en-GB" sz="1200"/>
              <a:t>Create a recommender system for users to determine new wines to try</a:t>
            </a:r>
            <a:endParaRPr sz="1200"/>
          </a:p>
          <a:p>
            <a:pPr indent="-171450" lvl="0" marL="179999" rtl="0" algn="l">
              <a:lnSpc>
                <a:spcPct val="150000"/>
              </a:lnSpc>
              <a:spcBef>
                <a:spcPts val="0"/>
              </a:spcBef>
              <a:spcAft>
                <a:spcPts val="0"/>
              </a:spcAft>
              <a:buSzPts val="1200"/>
              <a:buChar char="●"/>
            </a:pPr>
            <a:r>
              <a:rPr lang="en-GB" sz="1200"/>
              <a:t>Potential systems include: content-based or knowledge-based</a:t>
            </a:r>
            <a:endParaRPr sz="1200"/>
          </a:p>
          <a:p>
            <a:pPr indent="0" lvl="0" marL="457200" rtl="0" algn="l">
              <a:lnSpc>
                <a:spcPct val="150000"/>
              </a:lnSpc>
              <a:spcBef>
                <a:spcPts val="1600"/>
              </a:spcBef>
              <a:spcAft>
                <a:spcPts val="1600"/>
              </a:spcAft>
              <a:buNone/>
            </a:pPr>
            <a:r>
              <a:t/>
            </a:r>
            <a:endParaRPr sz="1200"/>
          </a:p>
        </p:txBody>
      </p:sp>
      <p:pic>
        <p:nvPicPr>
          <p:cNvPr descr="shutterstock_429987889_edited.jpg" id="194" name="Google Shape;194;p2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
        <p:nvSpPr>
          <p:cNvPr id="195" name="Google Shape;195;p2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Dataset</a:t>
            </a:r>
            <a:endParaRPr/>
          </a:p>
        </p:txBody>
      </p:sp>
      <p:sp>
        <p:nvSpPr>
          <p:cNvPr id="201" name="Google Shape;201;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120,000 unique reviews collected from WineEnthusiast (winemag.com)</a:t>
            </a:r>
            <a:endParaRPr/>
          </a:p>
          <a:p>
            <a:pPr indent="-311150" lvl="0" marL="457200" rtl="0" algn="l">
              <a:spcBef>
                <a:spcPts val="0"/>
              </a:spcBef>
              <a:spcAft>
                <a:spcPts val="0"/>
              </a:spcAft>
              <a:buSzPts val="1300"/>
              <a:buChar char="●"/>
            </a:pPr>
            <a:r>
              <a:rPr lang="en-GB"/>
              <a:t>Over 100k unique wines</a:t>
            </a:r>
            <a:endParaRPr/>
          </a:p>
          <a:p>
            <a:pPr indent="-311150" lvl="0" marL="457200" rtl="0" algn="l">
              <a:spcBef>
                <a:spcPts val="0"/>
              </a:spcBef>
              <a:spcAft>
                <a:spcPts val="0"/>
              </a:spcAft>
              <a:buSzPts val="1300"/>
              <a:buChar char="●"/>
            </a:pPr>
            <a:r>
              <a:rPr lang="en-GB"/>
              <a:t>14 attributes:</a:t>
            </a:r>
            <a:endParaRPr/>
          </a:p>
          <a:p>
            <a:pPr indent="-298450" lvl="1" marL="914400" marR="0" rtl="0" algn="l">
              <a:lnSpc>
                <a:spcPct val="115000"/>
              </a:lnSpc>
              <a:spcBef>
                <a:spcPts val="0"/>
              </a:spcBef>
              <a:spcAft>
                <a:spcPts val="0"/>
              </a:spcAft>
              <a:buSzPts val="1100"/>
              <a:buChar char="○"/>
            </a:pPr>
            <a:r>
              <a:rPr lang="en-GB" sz="1300">
                <a:highlight>
                  <a:srgbClr val="D9EAD3"/>
                </a:highlight>
              </a:rPr>
              <a:t>Country</a:t>
            </a:r>
            <a:r>
              <a:rPr lang="en-GB" sz="1300"/>
              <a:t>, </a:t>
            </a:r>
            <a:r>
              <a:rPr lang="en-GB" sz="1300">
                <a:highlight>
                  <a:srgbClr val="D9EAD3"/>
                </a:highlight>
              </a:rPr>
              <a:t>Description</a:t>
            </a:r>
            <a:r>
              <a:rPr lang="en-GB" sz="1300"/>
              <a:t>, Designation, </a:t>
            </a:r>
            <a:r>
              <a:rPr lang="en-GB" sz="1300">
                <a:highlight>
                  <a:srgbClr val="C9DAF8"/>
                </a:highlight>
              </a:rPr>
              <a:t>Points</a:t>
            </a:r>
            <a:r>
              <a:rPr lang="en-GB" sz="1300"/>
              <a:t>, </a:t>
            </a:r>
            <a:r>
              <a:rPr lang="en-GB" sz="1300">
                <a:highlight>
                  <a:srgbClr val="D9EAD3"/>
                </a:highlight>
              </a:rPr>
              <a:t>Price</a:t>
            </a:r>
            <a:r>
              <a:rPr lang="en-GB" sz="1300"/>
              <a:t>, </a:t>
            </a:r>
            <a:r>
              <a:rPr lang="en-GB" sz="1300">
                <a:highlight>
                  <a:srgbClr val="D9EAD3"/>
                </a:highlight>
              </a:rPr>
              <a:t>Province</a:t>
            </a:r>
            <a:r>
              <a:rPr lang="en-GB" sz="1300"/>
              <a:t>,  </a:t>
            </a:r>
            <a:r>
              <a:rPr lang="en-GB" sz="1300">
                <a:highlight>
                  <a:srgbClr val="FFF2CC"/>
                </a:highlight>
              </a:rPr>
              <a:t>Region_1</a:t>
            </a:r>
            <a:r>
              <a:rPr lang="en-GB" sz="1300"/>
              <a:t>, </a:t>
            </a:r>
            <a:r>
              <a:rPr lang="en-GB" sz="1300">
                <a:highlight>
                  <a:srgbClr val="FFF2CC"/>
                </a:highlight>
              </a:rPr>
              <a:t>Region_2</a:t>
            </a:r>
            <a:r>
              <a:rPr lang="en-GB" sz="1300"/>
              <a:t>, Taster_name, Taster_twitter_handle,</a:t>
            </a:r>
            <a:r>
              <a:rPr lang="en-GB" sz="1300"/>
              <a:t> Ti</a:t>
            </a:r>
            <a:r>
              <a:rPr lang="en-GB" sz="1300"/>
              <a:t>tle, </a:t>
            </a:r>
            <a:r>
              <a:rPr lang="en-GB" sz="1300">
                <a:highlight>
                  <a:srgbClr val="D9EAD3"/>
                </a:highlight>
              </a:rPr>
              <a:t>Variety</a:t>
            </a:r>
            <a:r>
              <a:rPr lang="en-GB" sz="1300"/>
              <a:t>, </a:t>
            </a:r>
            <a:r>
              <a:rPr lang="en-GB" sz="1300">
                <a:highlight>
                  <a:srgbClr val="FFF2CC"/>
                </a:highlight>
              </a:rPr>
              <a:t>Winery</a:t>
            </a:r>
            <a:endParaRPr sz="1300">
              <a:highlight>
                <a:srgbClr val="FFF2CC"/>
              </a:highlight>
            </a:endParaRPr>
          </a:p>
          <a:p>
            <a:pPr indent="-311150" lvl="0" marL="457200" marR="0" rtl="0" algn="l">
              <a:lnSpc>
                <a:spcPct val="115000"/>
              </a:lnSpc>
              <a:spcBef>
                <a:spcPts val="0"/>
              </a:spcBef>
              <a:spcAft>
                <a:spcPts val="0"/>
              </a:spcAft>
              <a:buSzPts val="1300"/>
              <a:buChar char="●"/>
            </a:pPr>
            <a:r>
              <a:rPr lang="en-GB"/>
              <a:t>Only 19 specified reviewers (20% nulls/not specified)</a:t>
            </a:r>
            <a:endParaRPr sz="1300"/>
          </a:p>
          <a:p>
            <a:pPr indent="0" lvl="0" marL="0" rtl="0" algn="l">
              <a:spcBef>
                <a:spcPts val="1600"/>
              </a:spcBef>
              <a:spcAft>
                <a:spcPts val="1600"/>
              </a:spcAft>
              <a:buNone/>
            </a:pPr>
            <a:r>
              <a:t/>
            </a:r>
            <a:endParaRPr/>
          </a:p>
        </p:txBody>
      </p:sp>
      <p:sp>
        <p:nvSpPr>
          <p:cNvPr id="202" name="Google Shape;202;p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Highlighted Features</a:t>
            </a:r>
            <a:endParaRPr/>
          </a:p>
        </p:txBody>
      </p:sp>
      <p:sp>
        <p:nvSpPr>
          <p:cNvPr id="208" name="Google Shape;208;p22"/>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09" name="Google Shape;209;p22"/>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i="1" lang="en-GB" u="sng"/>
              <a:t>Knowledge-Based Recommendations</a:t>
            </a:r>
            <a:r>
              <a:rPr lang="en-GB"/>
              <a:t> - </a:t>
            </a:r>
            <a:endParaRPr/>
          </a:p>
          <a:p>
            <a:pPr indent="0" lvl="0" marL="0" rtl="0" algn="l">
              <a:lnSpc>
                <a:spcPct val="100000"/>
              </a:lnSpc>
              <a:spcBef>
                <a:spcPts val="1600"/>
              </a:spcBef>
              <a:spcAft>
                <a:spcPts val="1600"/>
              </a:spcAft>
              <a:buNone/>
            </a:pPr>
            <a:r>
              <a:rPr lang="en-GB" sz="1100"/>
              <a:t>Provide user with recommendations of wines which most closely match the qualities input in the search criteria </a:t>
            </a:r>
            <a:endParaRPr sz="1100"/>
          </a:p>
        </p:txBody>
      </p:sp>
      <p:sp>
        <p:nvSpPr>
          <p:cNvPr id="210" name="Google Shape;210;p22"/>
          <p:cNvSpPr/>
          <p:nvPr/>
        </p:nvSpPr>
        <p:spPr>
          <a:xfrm>
            <a:off x="3391015" y="344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11" name="Google Shape;211;p22"/>
          <p:cNvSpPr txBox="1"/>
          <p:nvPr>
            <p:ph idx="1" type="body"/>
          </p:nvPr>
        </p:nvSpPr>
        <p:spPr>
          <a:xfrm>
            <a:off x="3837916" y="3345500"/>
            <a:ext cx="2832900" cy="105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i="1" lang="en-GB" u="sng"/>
              <a:t>Case-Based Recommendations</a:t>
            </a:r>
            <a:r>
              <a:rPr lang="en-GB"/>
              <a:t> - </a:t>
            </a:r>
            <a:endParaRPr/>
          </a:p>
          <a:p>
            <a:pPr indent="0" lvl="0" marL="0" rtl="0" algn="l">
              <a:lnSpc>
                <a:spcPct val="100000"/>
              </a:lnSpc>
              <a:spcBef>
                <a:spcPts val="1600"/>
              </a:spcBef>
              <a:spcAft>
                <a:spcPts val="0"/>
              </a:spcAft>
              <a:buNone/>
            </a:pPr>
            <a:r>
              <a:rPr lang="en-GB" sz="1100"/>
              <a:t>Utilize similarities in wine qualities (flavor profile, vintage, winery, etc.) to provide recommendations on wines that may provide a similar experience to a target input wine</a:t>
            </a:r>
            <a:endParaRPr sz="1100"/>
          </a:p>
          <a:p>
            <a:pPr indent="0" lvl="0" marL="0" rtl="0" algn="l">
              <a:lnSpc>
                <a:spcPct val="100000"/>
              </a:lnSpc>
              <a:spcBef>
                <a:spcPts val="1600"/>
              </a:spcBef>
              <a:spcAft>
                <a:spcPts val="0"/>
              </a:spcAft>
              <a:buNone/>
            </a:pPr>
            <a:r>
              <a:t/>
            </a:r>
            <a:endParaRPr i="1" u="sng"/>
          </a:p>
          <a:p>
            <a:pPr indent="0" lvl="0" marL="0" rtl="0" algn="l">
              <a:spcBef>
                <a:spcPts val="1600"/>
              </a:spcBef>
              <a:spcAft>
                <a:spcPts val="1600"/>
              </a:spcAft>
              <a:buNone/>
            </a:pPr>
            <a:r>
              <a:t/>
            </a:r>
            <a:endParaRPr sz="1100"/>
          </a:p>
        </p:txBody>
      </p:sp>
      <p:sp>
        <p:nvSpPr>
          <p:cNvPr id="212" name="Google Shape;212;p22"/>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13" name="Google Shape;213;p22"/>
          <p:cNvSpPr txBox="1"/>
          <p:nvPr>
            <p:ph idx="1" type="body"/>
          </p:nvPr>
        </p:nvSpPr>
        <p:spPr>
          <a:xfrm>
            <a:off x="5525500" y="2073775"/>
            <a:ext cx="2832900" cy="1234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i="1" lang="en-GB" u="sng"/>
              <a:t>Content-Based Recommendations</a:t>
            </a:r>
            <a:r>
              <a:rPr lang="en-GB"/>
              <a:t> - </a:t>
            </a:r>
            <a:endParaRPr/>
          </a:p>
          <a:p>
            <a:pPr indent="0" lvl="0" marL="0" rtl="0" algn="l">
              <a:lnSpc>
                <a:spcPct val="100000"/>
              </a:lnSpc>
              <a:spcBef>
                <a:spcPts val="1600"/>
              </a:spcBef>
              <a:spcAft>
                <a:spcPts val="1600"/>
              </a:spcAft>
              <a:buNone/>
            </a:pPr>
            <a:r>
              <a:rPr lang="en-GB" sz="1100"/>
              <a:t>Leverage current wine reviews to provide an estimate/prediction of specific user reviews for new wines based on the user ratings of similar wines</a:t>
            </a:r>
            <a:endParaRPr sz="1100"/>
          </a:p>
        </p:txBody>
      </p:sp>
      <p:sp>
        <p:nvSpPr>
          <p:cNvPr id="214" name="Google Shape;214;p2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3"/>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Sponsor or Proxy</a:t>
            </a:r>
            <a:endParaRPr/>
          </a:p>
          <a:p>
            <a:pPr indent="0" lvl="0" marL="0" rtl="0" algn="l">
              <a:spcBef>
                <a:spcPts val="0"/>
              </a:spcBef>
              <a:spcAft>
                <a:spcPts val="0"/>
              </a:spcAft>
              <a:buNone/>
            </a:pPr>
            <a:r>
              <a:rPr lang="en-GB"/>
              <a:t>Users</a:t>
            </a:r>
            <a:endParaRPr/>
          </a:p>
        </p:txBody>
      </p:sp>
      <p:sp>
        <p:nvSpPr>
          <p:cNvPr id="220" name="Google Shape;220;p23"/>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chemeClr val="dk2"/>
                </a:solidFill>
              </a:rPr>
              <a:t>Proxy User 1</a:t>
            </a:r>
            <a:r>
              <a:rPr lang="en-GB" sz="1100"/>
              <a:t>: 							Young woman, mid to late 20s, recent interest in white wines. Known to prefer a drier flavor profile and enjoys Chardonnay.</a:t>
            </a:r>
            <a:endParaRPr sz="1100"/>
          </a:p>
          <a:p>
            <a:pPr indent="0" lvl="0" marL="0" rtl="0" algn="l">
              <a:spcBef>
                <a:spcPts val="1600"/>
              </a:spcBef>
              <a:spcAft>
                <a:spcPts val="0"/>
              </a:spcAft>
              <a:buNone/>
            </a:pPr>
            <a:r>
              <a:rPr b="1" lang="en-GB" sz="1100">
                <a:solidFill>
                  <a:schemeClr val="dk2"/>
                </a:solidFill>
              </a:rPr>
              <a:t>Proxy User 2</a:t>
            </a:r>
            <a:r>
              <a:rPr b="1" lang="en-GB" sz="1100">
                <a:solidFill>
                  <a:schemeClr val="dk2"/>
                </a:solidFill>
              </a:rPr>
              <a:t>:</a:t>
            </a:r>
            <a:endParaRPr b="1" sz="1100">
              <a:solidFill>
                <a:schemeClr val="dk2"/>
              </a:solidFill>
            </a:endParaRPr>
          </a:p>
          <a:p>
            <a:pPr indent="0" lvl="0" marL="0" rtl="0" algn="l">
              <a:spcBef>
                <a:spcPts val="0"/>
              </a:spcBef>
              <a:spcAft>
                <a:spcPts val="1600"/>
              </a:spcAft>
              <a:buNone/>
            </a:pPr>
            <a:r>
              <a:rPr lang="en-GB" sz="1100"/>
              <a:t>Middle aged man, early 50s, with an established interest in purchasing a small winery with the intent of learning the craft of wine making. </a:t>
            </a:r>
            <a:endParaRPr sz="1100"/>
          </a:p>
        </p:txBody>
      </p:sp>
      <p:pic>
        <p:nvPicPr>
          <p:cNvPr id="221" name="Google Shape;221;p23"/>
          <p:cNvPicPr preferRelativeResize="0"/>
          <p:nvPr/>
        </p:nvPicPr>
        <p:blipFill rotWithShape="1">
          <a:blip r:embed="rId3">
            <a:alphaModFix/>
          </a:blip>
          <a:srcRect b="0" l="4627" r="4636" t="0"/>
          <a:stretch/>
        </p:blipFill>
        <p:spPr>
          <a:xfrm>
            <a:off x="5146750" y="1184600"/>
            <a:ext cx="1973634" cy="3262599"/>
          </a:xfrm>
          <a:prstGeom prst="rect">
            <a:avLst/>
          </a:prstGeom>
          <a:noFill/>
          <a:ln>
            <a:noFill/>
          </a:ln>
        </p:spPr>
      </p:pic>
      <p:pic>
        <p:nvPicPr>
          <p:cNvPr id="222" name="Google Shape;222;p23"/>
          <p:cNvPicPr preferRelativeResize="0"/>
          <p:nvPr/>
        </p:nvPicPr>
        <p:blipFill rotWithShape="1">
          <a:blip r:embed="rId4">
            <a:alphaModFix/>
          </a:blip>
          <a:srcRect b="0" l="32986" r="32986" t="0"/>
          <a:stretch/>
        </p:blipFill>
        <p:spPr>
          <a:xfrm>
            <a:off x="7170362" y="1184600"/>
            <a:ext cx="1973638" cy="3262596"/>
          </a:xfrm>
          <a:prstGeom prst="rect">
            <a:avLst/>
          </a:prstGeom>
          <a:noFill/>
          <a:ln>
            <a:noFill/>
          </a:ln>
        </p:spPr>
      </p:pic>
      <p:sp>
        <p:nvSpPr>
          <p:cNvPr id="223" name="Google Shape;223;p2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4"/>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Perceived Project Issues</a:t>
            </a:r>
            <a:endParaRPr/>
          </a:p>
        </p:txBody>
      </p:sp>
      <p:sp>
        <p:nvSpPr>
          <p:cNvPr id="229" name="Google Shape;229;p24"/>
          <p:cNvSpPr txBox="1"/>
          <p:nvPr/>
        </p:nvSpPr>
        <p:spPr>
          <a:xfrm>
            <a:off x="764425" y="2417775"/>
            <a:ext cx="5799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01    | </a:t>
            </a:r>
            <a:r>
              <a:rPr lang="en-GB" sz="1000">
                <a:solidFill>
                  <a:srgbClr val="000000"/>
                </a:solidFill>
                <a:latin typeface="Lato"/>
                <a:ea typeface="Lato"/>
                <a:cs typeface="Lato"/>
                <a:sym typeface="Lato"/>
              </a:rPr>
              <a:t>   </a:t>
            </a:r>
            <a:r>
              <a:rPr lang="en-GB" sz="1000">
                <a:latin typeface="Lato"/>
                <a:ea typeface="Lato"/>
                <a:cs typeface="Lato"/>
                <a:sym typeface="Lato"/>
              </a:rPr>
              <a:t>Dataset is from 2017 - possibility of outdated wines</a:t>
            </a:r>
            <a:endParaRPr/>
          </a:p>
        </p:txBody>
      </p:sp>
      <p:sp>
        <p:nvSpPr>
          <p:cNvPr id="230" name="Google Shape;230;p24"/>
          <p:cNvSpPr txBox="1"/>
          <p:nvPr/>
        </p:nvSpPr>
        <p:spPr>
          <a:xfrm>
            <a:off x="764425" y="2679075"/>
            <a:ext cx="5799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02    |</a:t>
            </a:r>
            <a:r>
              <a:rPr b="1" lang="en-GB" sz="1000">
                <a:solidFill>
                  <a:srgbClr val="CCCCCC"/>
                </a:solidFill>
                <a:latin typeface="Lato"/>
                <a:ea typeface="Lato"/>
                <a:cs typeface="Lato"/>
                <a:sym typeface="Lato"/>
              </a:rPr>
              <a:t>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  </a:t>
            </a:r>
            <a:r>
              <a:rPr lang="en-GB" sz="1000">
                <a:latin typeface="Lato"/>
                <a:ea typeface="Lato"/>
                <a:cs typeface="Lato"/>
                <a:sym typeface="Lato"/>
              </a:rPr>
              <a:t>No team members are have meaningful insight </a:t>
            </a:r>
            <a:r>
              <a:rPr lang="en-GB" sz="1000">
                <a:latin typeface="Lato"/>
                <a:ea typeface="Lato"/>
                <a:cs typeface="Lato"/>
                <a:sym typeface="Lato"/>
              </a:rPr>
              <a:t>towards</a:t>
            </a:r>
            <a:r>
              <a:rPr lang="en-GB" sz="1000">
                <a:latin typeface="Lato"/>
                <a:ea typeface="Lato"/>
                <a:cs typeface="Lato"/>
                <a:sym typeface="Lato"/>
              </a:rPr>
              <a:t> wine</a:t>
            </a:r>
            <a:endParaRPr/>
          </a:p>
        </p:txBody>
      </p:sp>
      <p:sp>
        <p:nvSpPr>
          <p:cNvPr id="231" name="Google Shape;231;p24"/>
          <p:cNvSpPr txBox="1"/>
          <p:nvPr/>
        </p:nvSpPr>
        <p:spPr>
          <a:xfrm>
            <a:off x="764425" y="2940375"/>
            <a:ext cx="5799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03    |</a:t>
            </a:r>
            <a:r>
              <a:rPr b="1" lang="en-GB" sz="1000">
                <a:solidFill>
                  <a:srgbClr val="CCCCCC"/>
                </a:solidFill>
                <a:latin typeface="Lato"/>
                <a:ea typeface="Lato"/>
                <a:cs typeface="Lato"/>
                <a:sym typeface="Lato"/>
              </a:rPr>
              <a:t> </a:t>
            </a:r>
            <a:r>
              <a:rPr lang="en-GB" sz="1000">
                <a:solidFill>
                  <a:srgbClr val="000000"/>
                </a:solidFill>
                <a:latin typeface="Lato"/>
                <a:ea typeface="Lato"/>
                <a:cs typeface="Lato"/>
                <a:sym typeface="Lato"/>
              </a:rPr>
              <a:t>   </a:t>
            </a:r>
            <a:r>
              <a:rPr lang="en-GB" sz="1000">
                <a:latin typeface="Lato"/>
                <a:ea typeface="Lato"/>
                <a:cs typeface="Lato"/>
                <a:sym typeface="Lato"/>
              </a:rPr>
              <a:t>Dataset contains a free text field for describing wines that contains industry specific terms</a:t>
            </a:r>
            <a:endParaRPr/>
          </a:p>
        </p:txBody>
      </p:sp>
      <p:pic>
        <p:nvPicPr>
          <p:cNvPr id="232" name="Google Shape;232;p24"/>
          <p:cNvPicPr preferRelativeResize="0"/>
          <p:nvPr/>
        </p:nvPicPr>
        <p:blipFill rotWithShape="1">
          <a:blip r:embed="rId3">
            <a:alphaModFix/>
          </a:blip>
          <a:srcRect b="6985" l="0" r="0" t="6985"/>
          <a:stretch/>
        </p:blipFill>
        <p:spPr>
          <a:xfrm>
            <a:off x="6332175" y="1184600"/>
            <a:ext cx="2811825" cy="1611570"/>
          </a:xfrm>
          <a:prstGeom prst="rect">
            <a:avLst/>
          </a:prstGeom>
          <a:noFill/>
          <a:ln>
            <a:noFill/>
          </a:ln>
        </p:spPr>
      </p:pic>
      <p:pic>
        <p:nvPicPr>
          <p:cNvPr id="233" name="Google Shape;233;p24"/>
          <p:cNvPicPr preferRelativeResize="0"/>
          <p:nvPr/>
        </p:nvPicPr>
        <p:blipFill rotWithShape="1">
          <a:blip r:embed="rId4">
            <a:alphaModFix/>
          </a:blip>
          <a:srcRect b="7015" l="0" r="0" t="7015"/>
          <a:stretch/>
        </p:blipFill>
        <p:spPr>
          <a:xfrm>
            <a:off x="6332175" y="2835635"/>
            <a:ext cx="2811806" cy="1611565"/>
          </a:xfrm>
          <a:prstGeom prst="rect">
            <a:avLst/>
          </a:prstGeom>
          <a:noFill/>
          <a:ln>
            <a:noFill/>
          </a:ln>
        </p:spPr>
      </p:pic>
      <p:sp>
        <p:nvSpPr>
          <p:cNvPr id="234" name="Google Shape;234;p2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5"/>
          <p:cNvSpPr txBox="1"/>
          <p:nvPr>
            <p:ph type="title"/>
          </p:nvPr>
        </p:nvSpPr>
        <p:spPr>
          <a:xfrm>
            <a:off x="729450" y="1367864"/>
            <a:ext cx="76884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Communication and Collaboration</a:t>
            </a:r>
            <a:endParaRPr sz="1000"/>
          </a:p>
        </p:txBody>
      </p:sp>
      <p:pic>
        <p:nvPicPr>
          <p:cNvPr descr="shutterstock_227447065.jpg" id="240" name="Google Shape;240;p25"/>
          <p:cNvPicPr preferRelativeResize="0"/>
          <p:nvPr/>
        </p:nvPicPr>
        <p:blipFill rotWithShape="1">
          <a:blip r:embed="rId3">
            <a:alphaModFix amt="73000"/>
          </a:blip>
          <a:srcRect b="11982" l="0" r="0" t="11982"/>
          <a:stretch/>
        </p:blipFill>
        <p:spPr>
          <a:xfrm>
            <a:off x="830400" y="2091180"/>
            <a:ext cx="3792384" cy="1267837"/>
          </a:xfrm>
          <a:prstGeom prst="rect">
            <a:avLst/>
          </a:prstGeom>
          <a:noFill/>
          <a:ln>
            <a:noFill/>
          </a:ln>
        </p:spPr>
      </p:pic>
      <p:grpSp>
        <p:nvGrpSpPr>
          <p:cNvPr id="241" name="Google Shape;241;p25"/>
          <p:cNvGrpSpPr/>
          <p:nvPr/>
        </p:nvGrpSpPr>
        <p:grpSpPr>
          <a:xfrm>
            <a:off x="830378" y="3274596"/>
            <a:ext cx="3793078" cy="1353953"/>
            <a:chOff x="830400" y="3274596"/>
            <a:chExt cx="2501700" cy="1353953"/>
          </a:xfrm>
        </p:grpSpPr>
        <p:sp>
          <p:nvSpPr>
            <p:cNvPr id="242" name="Google Shape;242;p25"/>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5"/>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 name="Google Shape;244;p25"/>
          <p:cNvSpPr txBox="1"/>
          <p:nvPr>
            <p:ph type="title"/>
          </p:nvPr>
        </p:nvSpPr>
        <p:spPr>
          <a:xfrm>
            <a:off x="1038313" y="3455475"/>
            <a:ext cx="33939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Utilizing Discord for a consolidated </a:t>
            </a:r>
            <a:r>
              <a:rPr lang="en-GB" sz="1000"/>
              <a:t>communication</a:t>
            </a:r>
            <a:r>
              <a:rPr lang="en-GB" sz="1000"/>
              <a:t> platform</a:t>
            </a:r>
            <a:endParaRPr sz="1000"/>
          </a:p>
        </p:txBody>
      </p:sp>
      <p:sp>
        <p:nvSpPr>
          <p:cNvPr id="245" name="Google Shape;245;p25"/>
          <p:cNvSpPr txBox="1"/>
          <p:nvPr>
            <p:ph idx="4294967295" type="body"/>
          </p:nvPr>
        </p:nvSpPr>
        <p:spPr>
          <a:xfrm>
            <a:off x="1038317" y="3885655"/>
            <a:ext cx="33939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Allows for both audio/video calls, screen share, file sharing, and thread of conversation for ease of reference.</a:t>
            </a:r>
            <a:endParaRPr sz="800"/>
          </a:p>
        </p:txBody>
      </p:sp>
      <p:pic>
        <p:nvPicPr>
          <p:cNvPr id="246" name="Google Shape;246;p25"/>
          <p:cNvPicPr preferRelativeResize="0"/>
          <p:nvPr/>
        </p:nvPicPr>
        <p:blipFill rotWithShape="1">
          <a:blip r:embed="rId4">
            <a:alphaModFix/>
          </a:blip>
          <a:srcRect b="24320" l="0" r="0" t="24325"/>
          <a:stretch/>
        </p:blipFill>
        <p:spPr>
          <a:xfrm>
            <a:off x="4624706" y="3359013"/>
            <a:ext cx="3792390" cy="1267829"/>
          </a:xfrm>
          <a:prstGeom prst="rect">
            <a:avLst/>
          </a:prstGeom>
          <a:noFill/>
          <a:ln>
            <a:noFill/>
          </a:ln>
        </p:spPr>
      </p:pic>
      <p:sp>
        <p:nvSpPr>
          <p:cNvPr id="247" name="Google Shape;247;p25"/>
          <p:cNvSpPr txBox="1"/>
          <p:nvPr/>
        </p:nvSpPr>
        <p:spPr>
          <a:xfrm>
            <a:off x="4624226" y="3455475"/>
            <a:ext cx="3793200" cy="75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None/>
            </a:pPr>
            <a:r>
              <a:rPr b="1" lang="en-GB" sz="2200">
                <a:solidFill>
                  <a:schemeClr val="lt1"/>
                </a:solidFill>
                <a:latin typeface="Lato"/>
                <a:ea typeface="Lato"/>
                <a:cs typeface="Lato"/>
                <a:sym typeface="Lato"/>
              </a:rPr>
              <a:t>Monday 7pm</a:t>
            </a:r>
            <a:r>
              <a:rPr b="1" lang="en-GB" sz="2200">
                <a:solidFill>
                  <a:schemeClr val="accent5"/>
                </a:solidFill>
                <a:latin typeface="Lato"/>
                <a:ea typeface="Lato"/>
                <a:cs typeface="Lato"/>
                <a:sym typeface="Lato"/>
              </a:rPr>
              <a:t> </a:t>
            </a:r>
            <a:endParaRPr b="1" sz="2200">
              <a:solidFill>
                <a:schemeClr val="accent5"/>
              </a:solidFill>
              <a:latin typeface="Raleway"/>
              <a:ea typeface="Raleway"/>
              <a:cs typeface="Raleway"/>
              <a:sym typeface="Raleway"/>
            </a:endParaRPr>
          </a:p>
        </p:txBody>
      </p:sp>
      <p:grpSp>
        <p:nvGrpSpPr>
          <p:cNvPr id="248" name="Google Shape;248;p25"/>
          <p:cNvGrpSpPr/>
          <p:nvPr/>
        </p:nvGrpSpPr>
        <p:grpSpPr>
          <a:xfrm flipH="1" rot="10800000">
            <a:off x="4624684" y="2091172"/>
            <a:ext cx="3793078" cy="1353953"/>
            <a:chOff x="830400" y="3274596"/>
            <a:chExt cx="2501700" cy="1353953"/>
          </a:xfrm>
        </p:grpSpPr>
        <p:sp>
          <p:nvSpPr>
            <p:cNvPr id="249" name="Google Shape;249;p25"/>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5"/>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25"/>
          <p:cNvSpPr txBox="1"/>
          <p:nvPr>
            <p:ph type="title"/>
          </p:nvPr>
        </p:nvSpPr>
        <p:spPr>
          <a:xfrm>
            <a:off x="4823993" y="2176242"/>
            <a:ext cx="33939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Standing Weekly Meetings</a:t>
            </a:r>
            <a:endParaRPr sz="1000"/>
          </a:p>
        </p:txBody>
      </p:sp>
      <p:sp>
        <p:nvSpPr>
          <p:cNvPr id="252" name="Google Shape;252;p25"/>
          <p:cNvSpPr txBox="1"/>
          <p:nvPr>
            <p:ph idx="4294967295" type="body"/>
          </p:nvPr>
        </p:nvSpPr>
        <p:spPr>
          <a:xfrm>
            <a:off x="4823993" y="2606419"/>
            <a:ext cx="33939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A mutual meeting time on Monday Evenings has been set to meet weekly to discuss previous week’s deliverables as well as the plan for the upcoming week.</a:t>
            </a:r>
            <a:endParaRPr sz="800"/>
          </a:p>
        </p:txBody>
      </p:sp>
      <p:pic>
        <p:nvPicPr>
          <p:cNvPr id="253" name="Google Shape;253;p25"/>
          <p:cNvPicPr preferRelativeResize="0"/>
          <p:nvPr/>
        </p:nvPicPr>
        <p:blipFill>
          <a:blip r:embed="rId5">
            <a:alphaModFix amt="93000"/>
          </a:blip>
          <a:stretch>
            <a:fillRect/>
          </a:stretch>
        </p:blipFill>
        <p:spPr>
          <a:xfrm>
            <a:off x="2957127" y="2090875"/>
            <a:ext cx="1669753" cy="1267825"/>
          </a:xfrm>
          <a:prstGeom prst="rect">
            <a:avLst/>
          </a:prstGeom>
          <a:noFill/>
          <a:ln>
            <a:noFill/>
          </a:ln>
        </p:spPr>
      </p:pic>
      <p:sp>
        <p:nvSpPr>
          <p:cNvPr id="254" name="Google Shape;254;p25"/>
          <p:cNvSpPr txBox="1"/>
          <p:nvPr/>
        </p:nvSpPr>
        <p:spPr>
          <a:xfrm>
            <a:off x="879600" y="2418200"/>
            <a:ext cx="2077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chemeClr val="lt1"/>
                </a:solidFill>
                <a:latin typeface="Lato"/>
                <a:ea typeface="Lato"/>
                <a:cs typeface="Lato"/>
                <a:sym typeface="Lato"/>
              </a:rPr>
              <a:t>Discord </a:t>
            </a:r>
            <a:endParaRPr b="1" sz="3000">
              <a:solidFill>
                <a:schemeClr val="lt1"/>
              </a:solidFill>
              <a:latin typeface="Raleway"/>
              <a:ea typeface="Raleway"/>
              <a:cs typeface="Raleway"/>
              <a:sym typeface="Raleway"/>
            </a:endParaRPr>
          </a:p>
        </p:txBody>
      </p:sp>
      <p:sp>
        <p:nvSpPr>
          <p:cNvPr id="255" name="Google Shape;255;p2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59" name="Shape 259"/>
        <p:cNvGrpSpPr/>
        <p:nvPr/>
      </p:nvGrpSpPr>
      <p:grpSpPr>
        <a:xfrm>
          <a:off x="0" y="0"/>
          <a:ext cx="0" cy="0"/>
          <a:chOff x="0" y="0"/>
          <a:chExt cx="0" cy="0"/>
        </a:xfrm>
      </p:grpSpPr>
      <p:sp>
        <p:nvSpPr>
          <p:cNvPr id="260" name="Google Shape;260;p26"/>
          <p:cNvSpPr txBox="1"/>
          <p:nvPr>
            <p:ph type="title"/>
          </p:nvPr>
        </p:nvSpPr>
        <p:spPr>
          <a:xfrm>
            <a:off x="729450" y="1151275"/>
            <a:ext cx="7010100" cy="65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Anticipated Team Issues</a:t>
            </a:r>
            <a:endParaRPr sz="3000"/>
          </a:p>
        </p:txBody>
      </p:sp>
      <p:sp>
        <p:nvSpPr>
          <p:cNvPr id="261" name="Google Shape;261;p26"/>
          <p:cNvSpPr txBox="1"/>
          <p:nvPr>
            <p:ph idx="4294967295" type="body"/>
          </p:nvPr>
        </p:nvSpPr>
        <p:spPr>
          <a:xfrm>
            <a:off x="729450" y="2021525"/>
            <a:ext cx="7010100" cy="23562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FFFFFF"/>
              </a:buClr>
              <a:buSzPts val="1400"/>
              <a:buChar char="●"/>
            </a:pPr>
            <a:r>
              <a:rPr lang="en-GB" sz="1400">
                <a:solidFill>
                  <a:srgbClr val="FFFFFF"/>
                </a:solidFill>
              </a:rPr>
              <a:t>Identified scheduling conflicts and determined a mutual meeting time</a:t>
            </a:r>
            <a:endParaRPr sz="1400">
              <a:solidFill>
                <a:srgbClr val="FFFFFF"/>
              </a:solidFill>
            </a:endParaRPr>
          </a:p>
          <a:p>
            <a:pPr indent="-317500" lvl="0" marL="457200" rtl="0" algn="l">
              <a:lnSpc>
                <a:spcPct val="150000"/>
              </a:lnSpc>
              <a:spcBef>
                <a:spcPts val="0"/>
              </a:spcBef>
              <a:spcAft>
                <a:spcPts val="0"/>
              </a:spcAft>
              <a:buClr>
                <a:srgbClr val="FFFFFF"/>
              </a:buClr>
              <a:buSzPts val="1400"/>
              <a:buChar char="●"/>
            </a:pPr>
            <a:r>
              <a:rPr lang="en-GB" sz="1400">
                <a:solidFill>
                  <a:srgbClr val="FFFFFF"/>
                </a:solidFill>
              </a:rPr>
              <a:t>Three out of Four team members do not have experience building recommender systems</a:t>
            </a:r>
            <a:endParaRPr sz="1400">
              <a:solidFill>
                <a:srgbClr val="FFFFFF"/>
              </a:solidFill>
            </a:endParaRPr>
          </a:p>
          <a:p>
            <a:pPr indent="-317500" lvl="1" marL="914400" rtl="0" algn="l">
              <a:lnSpc>
                <a:spcPct val="150000"/>
              </a:lnSpc>
              <a:spcBef>
                <a:spcPts val="0"/>
              </a:spcBef>
              <a:spcAft>
                <a:spcPts val="0"/>
              </a:spcAft>
              <a:buClr>
                <a:srgbClr val="FFFFFF"/>
              </a:buClr>
              <a:buSzPts val="1400"/>
              <a:buChar char="○"/>
            </a:pPr>
            <a:r>
              <a:rPr lang="en-GB" sz="1400">
                <a:solidFill>
                  <a:srgbClr val="FFFFFF"/>
                </a:solidFill>
              </a:rPr>
              <a:t>Remedied by having a diverse team with a variety of different skills that can compliment each other</a:t>
            </a:r>
            <a:endParaRPr sz="1400">
              <a:solidFill>
                <a:srgbClr val="FFFFFF"/>
              </a:solidFill>
            </a:endParaRPr>
          </a:p>
        </p:txBody>
      </p:sp>
      <p:sp>
        <p:nvSpPr>
          <p:cNvPr id="262" name="Google Shape;262;p2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